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Lst>
  <p:sldSz cy="31089600" cx="40233600"/>
  <p:notesSz cx="6858000" cy="9144000"/>
  <p:embeddedFontLst>
    <p:embeddedFont>
      <p:font typeface="Oswald"/>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Oswald-regular.fntdata"/><Relationship Id="rId7" Type="http://schemas.openxmlformats.org/officeDocument/2006/relationships/font" Target="fonts/Oswa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Sections</a:t>
            </a:r>
            <a:endParaRPr/>
          </a:p>
          <a:p>
            <a:pPr indent="0" lvl="0" marL="0" rtl="0" algn="l">
              <a:spcBef>
                <a:spcPts val="0"/>
              </a:spcBef>
              <a:spcAft>
                <a:spcPts val="0"/>
              </a:spcAft>
              <a:buNone/>
            </a:pPr>
            <a:r>
              <a:rPr lang="en-US"/>
              <a:t>	Abstract</a:t>
            </a:r>
            <a:endParaRPr/>
          </a:p>
          <a:p>
            <a:pPr indent="0" lvl="0" marL="0" rtl="0" algn="l">
              <a:spcBef>
                <a:spcPts val="0"/>
              </a:spcBef>
              <a:spcAft>
                <a:spcPts val="0"/>
              </a:spcAft>
              <a:buNone/>
            </a:pPr>
            <a:r>
              <a:rPr lang="en-US"/>
              <a:t>	Background</a:t>
            </a:r>
            <a:endParaRPr/>
          </a:p>
          <a:p>
            <a:pPr indent="0" lvl="0" marL="0" rtl="0" algn="l">
              <a:spcBef>
                <a:spcPts val="0"/>
              </a:spcBef>
              <a:spcAft>
                <a:spcPts val="0"/>
              </a:spcAft>
              <a:buNone/>
            </a:pPr>
            <a:r>
              <a:rPr lang="en-US"/>
              <a:t>	Project Goals</a:t>
            </a:r>
            <a:endParaRPr/>
          </a:p>
          <a:p>
            <a:pPr indent="0" lvl="0" marL="0" rtl="0" algn="l">
              <a:spcBef>
                <a:spcPts val="0"/>
              </a:spcBef>
              <a:spcAft>
                <a:spcPts val="0"/>
              </a:spcAft>
              <a:buNone/>
            </a:pPr>
            <a:r>
              <a:rPr lang="en-US"/>
              <a:t>	Design Approach and Testing/Results</a:t>
            </a:r>
            <a:endParaRPr/>
          </a:p>
          <a:p>
            <a:pPr indent="0" lvl="0" marL="0" rtl="0" algn="l">
              <a:spcBef>
                <a:spcPts val="0"/>
              </a:spcBef>
              <a:spcAft>
                <a:spcPts val="0"/>
              </a:spcAft>
              <a:buNone/>
            </a:pPr>
            <a:r>
              <a:rPr lang="en-US"/>
              <a:t>Capture Viewers attention</a:t>
            </a:r>
            <a:endParaRPr/>
          </a:p>
          <a:p>
            <a:pPr indent="0" lvl="0" marL="0" rtl="0" algn="l">
              <a:spcBef>
                <a:spcPts val="0"/>
              </a:spcBef>
              <a:spcAft>
                <a:spcPts val="0"/>
              </a:spcAft>
              <a:buNone/>
            </a:pPr>
            <a:r>
              <a:rPr lang="en-US"/>
              <a:t>White Background</a:t>
            </a:r>
            <a:endParaRPr/>
          </a:p>
          <a:p>
            <a:pPr indent="0" lvl="0" marL="0" rtl="0" algn="l">
              <a:spcBef>
                <a:spcPts val="0"/>
              </a:spcBef>
              <a:spcAft>
                <a:spcPts val="0"/>
              </a:spcAft>
              <a:buNone/>
            </a:pPr>
            <a:r>
              <a:rPr lang="en-US"/>
              <a:t>Update images with context</a:t>
            </a:r>
            <a:endParaRPr/>
          </a:p>
          <a:p>
            <a:pPr indent="0" lvl="0" marL="0" rtl="0" algn="l">
              <a:spcBef>
                <a:spcPts val="0"/>
              </a:spcBef>
              <a:spcAft>
                <a:spcPts val="0"/>
              </a:spcAft>
              <a:buNone/>
            </a:pPr>
            <a:r>
              <a:rPr lang="en-US"/>
              <a:t>	how boat works</a:t>
            </a:r>
            <a:endParaRPr/>
          </a:p>
          <a:p>
            <a:pPr indent="0" lvl="0" marL="0" rtl="0" algn="l">
              <a:spcBef>
                <a:spcPts val="0"/>
              </a:spcBef>
              <a:spcAft>
                <a:spcPts val="0"/>
              </a:spcAft>
              <a:buNone/>
            </a:pPr>
            <a:r>
              <a:rPr lang="en-US"/>
              <a:t>Cite images</a:t>
            </a:r>
            <a:endParaRPr/>
          </a:p>
          <a:p>
            <a:pPr indent="0" lvl="0" marL="0" rtl="0" algn="l">
              <a:spcBef>
                <a:spcPts val="0"/>
              </a:spcBef>
              <a:spcAft>
                <a:spcPts val="0"/>
              </a:spcAft>
              <a:buNone/>
            </a:pPr>
            <a:r>
              <a:rPr lang="en-US"/>
              <a:t>Inform as if never seen project before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Change background color to white unless your planning on paying for the printing. </a:t>
            </a:r>
            <a:endParaRPr/>
          </a:p>
          <a:p>
            <a:pPr indent="0" lvl="0" marL="0" rtl="0" algn="l">
              <a:spcBef>
                <a:spcPts val="0"/>
              </a:spcBef>
              <a:spcAft>
                <a:spcPts val="0"/>
              </a:spcAft>
              <a:buClr>
                <a:schemeClr val="dk1"/>
              </a:buClr>
              <a:buSzPts val="1100"/>
              <a:buFont typeface="Arial"/>
              <a:buNone/>
            </a:pPr>
            <a:r>
              <a:rPr lang="en-US"/>
              <a:t>Review the poster rubric under the final draft poster assignment. ﻿﻿﻿﻿﻿﻿﻿﻿﻿﻿﻿﻿﻿This shows the required sections that the judges will be grading off of. </a:t>
            </a:r>
            <a:endParaRPr/>
          </a:p>
          <a:p>
            <a:pPr indent="0" lvl="0" marL="0" rtl="0" algn="l">
              <a:spcBef>
                <a:spcPts val="0"/>
              </a:spcBef>
              <a:spcAft>
                <a:spcPts val="0"/>
              </a:spcAft>
              <a:buClr>
                <a:schemeClr val="dk1"/>
              </a:buClr>
              <a:buSzPts val="1100"/>
              <a:buFont typeface="Arial"/>
              <a:buNone/>
            </a:pPr>
            <a:r>
              <a:rPr lang="en-US"/>
              <a:t>See comments.</a:t>
            </a:r>
            <a:endParaRPr/>
          </a:p>
          <a:p>
            <a:pPr indent="0" lvl="0" marL="0" rtl="0" algn="l">
              <a:spcBef>
                <a:spcPts val="0"/>
              </a:spcBef>
              <a:spcAft>
                <a:spcPts val="0"/>
              </a:spcAft>
              <a:buClr>
                <a:schemeClr val="dk1"/>
              </a:buClr>
              <a:buSzPts val="1100"/>
              <a:buFont typeface="Arial"/>
              <a:buNone/>
            </a:pPr>
            <a:r>
              <a:rPr lang="en-US"/>
              <a:t>Need to update images with context. Better convey information on how the boat works and analysis completed on it. Keep text formating the same. Include references for images that are not yours since that is plagiarism. Keep formatting the same.</a:t>
            </a:r>
            <a:endParaRPr/>
          </a:p>
          <a:p>
            <a:pPr indent="0" lvl="0" marL="0" rtl="0" algn="l">
              <a:spcBef>
                <a:spcPts val="0"/>
              </a:spcBef>
              <a:spcAft>
                <a:spcPts val="0"/>
              </a:spcAft>
              <a:buClr>
                <a:schemeClr val="dk1"/>
              </a:buClr>
              <a:buSzPts val="1100"/>
              <a:buFont typeface="Arial"/>
              <a:buNone/>
            </a:pPr>
            <a:r>
              <a:rPr lang="en-US"/>
              <a:t>Using bulletin points is good but make sure the information conveyed is enough for the judges who have never seen this project before.</a:t>
            </a:r>
            <a:endParaRPr/>
          </a:p>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017520" y="5088045"/>
            <a:ext cx="34198560" cy="10823787"/>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5029200" y="16329239"/>
            <a:ext cx="30175200" cy="7506121"/>
          </a:xfrm>
          <a:prstGeom prst="rect">
            <a:avLst/>
          </a:prstGeom>
          <a:noFill/>
          <a:ln>
            <a:noFill/>
          </a:ln>
        </p:spPr>
        <p:txBody>
          <a:bodyPr anchorCtr="0" anchor="t" bIns="45700" lIns="91425" spcFirstLastPara="1" rIns="91425" wrap="square" tIns="45700"/>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0253768" y="788459"/>
            <a:ext cx="19726067" cy="34701479"/>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1"/>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9956356" y="10491048"/>
            <a:ext cx="26347000" cy="867537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2354159" y="2067139"/>
            <a:ext cx="26347000" cy="25523189"/>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745107" y="7750819"/>
            <a:ext cx="34701479" cy="1293240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2745107" y="20805572"/>
            <a:ext cx="34701479" cy="680084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4"/>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766060" y="8276166"/>
            <a:ext cx="17099280" cy="19726067"/>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5"/>
          <p:cNvSpPr txBox="1"/>
          <p:nvPr>
            <p:ph idx="2" type="body"/>
          </p:nvPr>
        </p:nvSpPr>
        <p:spPr>
          <a:xfrm>
            <a:off x="20368259" y="8276166"/>
            <a:ext cx="17099280" cy="19726067"/>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5"/>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771300" y="1655240"/>
            <a:ext cx="34701479" cy="6009219"/>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771305" y="7621272"/>
            <a:ext cx="17020696" cy="3735068"/>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6"/>
          <p:cNvSpPr txBox="1"/>
          <p:nvPr>
            <p:ph idx="2" type="body"/>
          </p:nvPr>
        </p:nvSpPr>
        <p:spPr>
          <a:xfrm>
            <a:off x="2771305" y="11356340"/>
            <a:ext cx="17020696" cy="16703466"/>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6"/>
          <p:cNvSpPr txBox="1"/>
          <p:nvPr>
            <p:ph idx="3" type="body"/>
          </p:nvPr>
        </p:nvSpPr>
        <p:spPr>
          <a:xfrm>
            <a:off x="20368263" y="7621272"/>
            <a:ext cx="17104520" cy="3735068"/>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6"/>
          <p:cNvSpPr txBox="1"/>
          <p:nvPr>
            <p:ph idx="4" type="body"/>
          </p:nvPr>
        </p:nvSpPr>
        <p:spPr>
          <a:xfrm>
            <a:off x="20368263" y="11356340"/>
            <a:ext cx="17104520" cy="16703466"/>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6"/>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7104520" y="4476333"/>
            <a:ext cx="20368260" cy="22093768"/>
          </a:xfrm>
          <a:prstGeom prst="rect">
            <a:avLst/>
          </a:prstGeom>
          <a:noFill/>
          <a:ln>
            <a:noFill/>
          </a:ln>
        </p:spPr>
        <p:txBody>
          <a:bodyPr anchorCtr="0" anchor="t" bIns="45700" lIns="91425" spcFirstLastPara="1" rIns="91425" wrap="square" tIns="45700"/>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9"/>
          <p:cNvSpPr txBox="1"/>
          <p:nvPr>
            <p:ph idx="2" type="body"/>
          </p:nvPr>
        </p:nvSpPr>
        <p:spPr>
          <a:xfrm>
            <a:off x="2771301" y="9326880"/>
            <a:ext cx="12976383" cy="1727920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9"/>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104520" y="4476333"/>
            <a:ext cx="20368260" cy="22093768"/>
          </a:xfrm>
          <a:prstGeom prst="rect">
            <a:avLst/>
          </a:prstGeom>
          <a:noFill/>
          <a:ln>
            <a:noFill/>
          </a:ln>
        </p:spPr>
        <p:txBody>
          <a:bodyPr anchorCtr="0" anchor="t" bIns="45700" lIns="91425" spcFirstLastPara="1" rIns="91425" wrap="square" tIns="45700"/>
          <a:lstStyle>
            <a:lvl1pPr lvl="0" marR="0" rtl="0" algn="l">
              <a:lnSpc>
                <a:spcPct val="90000"/>
              </a:lnSpc>
              <a:spcBef>
                <a:spcPts val="4400"/>
              </a:spcBef>
              <a:spcAft>
                <a:spcPts val="0"/>
              </a:spcAft>
              <a:buClr>
                <a:schemeClr val="dk1"/>
              </a:buClr>
              <a:buSzPts val="14080"/>
              <a:buFont typeface="Arial"/>
              <a:buNone/>
              <a:defRPr b="0" i="0" sz="14080" u="none" cap="none" strike="noStrike">
                <a:solidFill>
                  <a:schemeClr val="dk1"/>
                </a:solidFill>
                <a:latin typeface="Calibri"/>
                <a:ea typeface="Calibri"/>
                <a:cs typeface="Calibri"/>
                <a:sym typeface="Calibri"/>
              </a:defRPr>
            </a:lvl1pPr>
            <a:lvl2pPr lvl="1" marR="0" rtl="0" algn="l">
              <a:lnSpc>
                <a:spcPct val="90000"/>
              </a:lnSpc>
              <a:spcBef>
                <a:spcPts val="2200"/>
              </a:spcBef>
              <a:spcAft>
                <a:spcPts val="0"/>
              </a:spcAft>
              <a:buClr>
                <a:schemeClr val="dk1"/>
              </a:buClr>
              <a:buSzPts val="12320"/>
              <a:buFont typeface="Arial"/>
              <a:buNone/>
              <a:defRPr b="0" i="0" sz="12320" u="none" cap="none" strike="noStrike">
                <a:solidFill>
                  <a:schemeClr val="dk1"/>
                </a:solidFill>
                <a:latin typeface="Calibri"/>
                <a:ea typeface="Calibri"/>
                <a:cs typeface="Calibri"/>
                <a:sym typeface="Calibri"/>
              </a:defRPr>
            </a:lvl2pPr>
            <a:lvl3pPr lvl="2" marR="0" rtl="0" algn="l">
              <a:lnSpc>
                <a:spcPct val="90000"/>
              </a:lnSpc>
              <a:spcBef>
                <a:spcPts val="2200"/>
              </a:spcBef>
              <a:spcAft>
                <a:spcPts val="0"/>
              </a:spcAft>
              <a:buClr>
                <a:schemeClr val="dk1"/>
              </a:buClr>
              <a:buSzPts val="10560"/>
              <a:buFont typeface="Arial"/>
              <a:buNone/>
              <a:defRPr b="0" i="0" sz="10560" u="none" cap="none" strike="noStrike">
                <a:solidFill>
                  <a:schemeClr val="dk1"/>
                </a:solidFill>
                <a:latin typeface="Calibri"/>
                <a:ea typeface="Calibri"/>
                <a:cs typeface="Calibri"/>
                <a:sym typeface="Calibri"/>
              </a:defRPr>
            </a:lvl3pPr>
            <a:lvl4pPr lvl="3"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4pPr>
            <a:lvl5pPr lvl="4"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5pPr>
            <a:lvl6pPr lvl="5"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6pPr>
            <a:lvl7pPr lvl="6"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7pPr>
            <a:lvl8pPr lvl="7"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8pPr>
            <a:lvl9pPr lvl="8"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2771301" y="9326880"/>
            <a:ext cx="12976383" cy="1727920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0"/>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280" u="none" cap="none" strike="noStrike">
                <a:solidFill>
                  <a:srgbClr val="888888"/>
                </a:solidFill>
                <a:latin typeface="Calibri"/>
                <a:ea typeface="Calibri"/>
                <a:cs typeface="Calibri"/>
                <a:sym typeface="Calibri"/>
              </a:defRPr>
            </a:lvl1pPr>
            <a:lvl2pPr indent="0" lvl="1" marL="0" marR="0" rtl="0" algn="r">
              <a:spcBef>
                <a:spcPts val="0"/>
              </a:spcBef>
              <a:buNone/>
              <a:defRPr b="0" i="0" sz="5280" u="none" cap="none" strike="noStrike">
                <a:solidFill>
                  <a:srgbClr val="888888"/>
                </a:solidFill>
                <a:latin typeface="Calibri"/>
                <a:ea typeface="Calibri"/>
                <a:cs typeface="Calibri"/>
                <a:sym typeface="Calibri"/>
              </a:defRPr>
            </a:lvl2pPr>
            <a:lvl3pPr indent="0" lvl="2" marL="0" marR="0" rtl="0" algn="r">
              <a:spcBef>
                <a:spcPts val="0"/>
              </a:spcBef>
              <a:buNone/>
              <a:defRPr b="0" i="0" sz="5280" u="none" cap="none" strike="noStrike">
                <a:solidFill>
                  <a:srgbClr val="888888"/>
                </a:solidFill>
                <a:latin typeface="Calibri"/>
                <a:ea typeface="Calibri"/>
                <a:cs typeface="Calibri"/>
                <a:sym typeface="Calibri"/>
              </a:defRPr>
            </a:lvl3pPr>
            <a:lvl4pPr indent="0" lvl="3" marL="0" marR="0" rtl="0" algn="r">
              <a:spcBef>
                <a:spcPts val="0"/>
              </a:spcBef>
              <a:buNone/>
              <a:defRPr b="0" i="0" sz="5280" u="none" cap="none" strike="noStrike">
                <a:solidFill>
                  <a:srgbClr val="888888"/>
                </a:solidFill>
                <a:latin typeface="Calibri"/>
                <a:ea typeface="Calibri"/>
                <a:cs typeface="Calibri"/>
                <a:sym typeface="Calibri"/>
              </a:defRPr>
            </a:lvl4pPr>
            <a:lvl5pPr indent="0" lvl="4" marL="0" marR="0" rtl="0" algn="r">
              <a:spcBef>
                <a:spcPts val="0"/>
              </a:spcBef>
              <a:buNone/>
              <a:defRPr b="0" i="0" sz="5280" u="none" cap="none" strike="noStrike">
                <a:solidFill>
                  <a:srgbClr val="888888"/>
                </a:solidFill>
                <a:latin typeface="Calibri"/>
                <a:ea typeface="Calibri"/>
                <a:cs typeface="Calibri"/>
                <a:sym typeface="Calibri"/>
              </a:defRPr>
            </a:lvl5pPr>
            <a:lvl6pPr indent="0" lvl="5" marL="0" marR="0" rtl="0" algn="r">
              <a:spcBef>
                <a:spcPts val="0"/>
              </a:spcBef>
              <a:buNone/>
              <a:defRPr b="0" i="0" sz="5280" u="none" cap="none" strike="noStrike">
                <a:solidFill>
                  <a:srgbClr val="888888"/>
                </a:solidFill>
                <a:latin typeface="Calibri"/>
                <a:ea typeface="Calibri"/>
                <a:cs typeface="Calibri"/>
                <a:sym typeface="Calibri"/>
              </a:defRPr>
            </a:lvl6pPr>
            <a:lvl7pPr indent="0" lvl="6" marL="0" marR="0" rtl="0" algn="r">
              <a:spcBef>
                <a:spcPts val="0"/>
              </a:spcBef>
              <a:buNone/>
              <a:defRPr b="0" i="0" sz="5280" u="none" cap="none" strike="noStrike">
                <a:solidFill>
                  <a:srgbClr val="888888"/>
                </a:solidFill>
                <a:latin typeface="Calibri"/>
                <a:ea typeface="Calibri"/>
                <a:cs typeface="Calibri"/>
                <a:sym typeface="Calibri"/>
              </a:defRPr>
            </a:lvl7pPr>
            <a:lvl8pPr indent="0" lvl="7" marL="0" marR="0" rtl="0" algn="r">
              <a:spcBef>
                <a:spcPts val="0"/>
              </a:spcBef>
              <a:buNone/>
              <a:defRPr b="0" i="0" sz="5280" u="none" cap="none" strike="noStrike">
                <a:solidFill>
                  <a:srgbClr val="888888"/>
                </a:solidFill>
                <a:latin typeface="Calibri"/>
                <a:ea typeface="Calibri"/>
                <a:cs typeface="Calibri"/>
                <a:sym typeface="Calibri"/>
              </a:defRPr>
            </a:lvl8pPr>
            <a:lvl9pPr indent="0" lvl="8" marL="0" marR="0" rtl="0" algn="r">
              <a:spcBef>
                <a:spcPts val="0"/>
              </a:spcBef>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3133318" y="680051"/>
            <a:ext cx="35333100" cy="240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0">
                <a:solidFill>
                  <a:srgbClr val="003366"/>
                </a:solidFill>
              </a:rPr>
              <a:t>Garbage Patch Cleanup</a:t>
            </a:r>
            <a:endParaRPr/>
          </a:p>
        </p:txBody>
      </p:sp>
      <p:sp>
        <p:nvSpPr>
          <p:cNvPr id="85" name="Google Shape;85;p13"/>
          <p:cNvSpPr txBox="1"/>
          <p:nvPr/>
        </p:nvSpPr>
        <p:spPr>
          <a:xfrm>
            <a:off x="4930318" y="4174827"/>
            <a:ext cx="353331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5000">
              <a:solidFill>
                <a:srgbClr val="00A3A3"/>
              </a:solidFill>
            </a:endParaRPr>
          </a:p>
          <a:p>
            <a:pPr indent="0" lvl="0" marL="0" marR="0" rtl="0" algn="ctr">
              <a:spcBef>
                <a:spcPts val="0"/>
              </a:spcBef>
              <a:spcAft>
                <a:spcPts val="0"/>
              </a:spcAft>
              <a:buNone/>
            </a:pPr>
            <a:r>
              <a:rPr b="0" i="0" lang="en-US" sz="5000" u="none" cap="none" strike="noStrike">
                <a:solidFill>
                  <a:srgbClr val="00A3A3"/>
                </a:solidFill>
                <a:latin typeface="Arial"/>
                <a:ea typeface="Arial"/>
                <a:cs typeface="Arial"/>
                <a:sym typeface="Arial"/>
              </a:rPr>
              <a:t>Department of M</a:t>
            </a:r>
            <a:r>
              <a:rPr lang="en-US" sz="5000">
                <a:solidFill>
                  <a:srgbClr val="00A3A3"/>
                </a:solidFill>
              </a:rPr>
              <a:t>echanical</a:t>
            </a:r>
            <a:r>
              <a:rPr b="0" i="0" lang="en-US" sz="5000" u="none" cap="none" strike="noStrike">
                <a:solidFill>
                  <a:srgbClr val="00A3A3"/>
                </a:solidFill>
                <a:latin typeface="Arial"/>
                <a:ea typeface="Arial"/>
                <a:cs typeface="Arial"/>
                <a:sym typeface="Arial"/>
              </a:rPr>
              <a:t> </a:t>
            </a:r>
            <a:r>
              <a:rPr lang="en-US" sz="5000">
                <a:solidFill>
                  <a:srgbClr val="00A3A3"/>
                </a:solidFill>
              </a:rPr>
              <a:t>Engineering</a:t>
            </a:r>
            <a:r>
              <a:rPr b="0" i="0" lang="en-US" sz="5000" u="none" cap="none" strike="noStrike">
                <a:solidFill>
                  <a:srgbClr val="00A3A3"/>
                </a:solidFill>
                <a:latin typeface="Arial"/>
                <a:ea typeface="Arial"/>
                <a:cs typeface="Arial"/>
                <a:sym typeface="Arial"/>
              </a:rPr>
              <a:t>, Northern Arizona University, Flagstaff</a:t>
            </a:r>
            <a:endParaRPr b="0" i="0" sz="5400" u="none" cap="none" strike="noStrike">
              <a:solidFill>
                <a:schemeClr val="lt1"/>
              </a:solidFill>
              <a:latin typeface="Oswald"/>
              <a:ea typeface="Oswald"/>
              <a:cs typeface="Oswald"/>
              <a:sym typeface="Oswald"/>
            </a:endParaRPr>
          </a:p>
        </p:txBody>
      </p:sp>
      <p:sp>
        <p:nvSpPr>
          <p:cNvPr id="86" name="Google Shape;86;p13"/>
          <p:cNvSpPr txBox="1"/>
          <p:nvPr/>
        </p:nvSpPr>
        <p:spPr>
          <a:xfrm>
            <a:off x="1366025" y="3357625"/>
            <a:ext cx="388677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0">
                <a:solidFill>
                  <a:srgbClr val="00A3A3"/>
                </a:solidFill>
              </a:rPr>
              <a:t>Mohammad Alajmi, Nader Alajmi, Salman Alotaibi, Jake Goodman, Stephen Sauder</a:t>
            </a:r>
            <a:endParaRPr/>
          </a:p>
        </p:txBody>
      </p:sp>
      <p:sp>
        <p:nvSpPr>
          <p:cNvPr id="87" name="Google Shape;87;p13"/>
          <p:cNvSpPr/>
          <p:nvPr/>
        </p:nvSpPr>
        <p:spPr>
          <a:xfrm>
            <a:off x="1366150" y="17155725"/>
            <a:ext cx="13167300" cy="6543900"/>
          </a:xfrm>
          <a:prstGeom prst="roundRect">
            <a:avLst>
              <a:gd fmla="val 16667" name="adj"/>
            </a:avLst>
          </a:prstGeom>
          <a:solidFill>
            <a:schemeClr val="lt1">
              <a:alpha val="69803"/>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950"/>
              <a:buFont typeface="Arial"/>
              <a:buNone/>
            </a:pPr>
            <a:r>
              <a:rPr lang="en-US" sz="4950">
                <a:solidFill>
                  <a:schemeClr val="dk1"/>
                </a:solidFill>
              </a:rPr>
              <a:t>  </a:t>
            </a:r>
            <a:r>
              <a:rPr b="1" lang="en-US" sz="4800">
                <a:solidFill>
                  <a:srgbClr val="083566"/>
                </a:solidFill>
              </a:rPr>
              <a:t>Project Goals</a:t>
            </a:r>
            <a:endParaRPr b="1" sz="4800">
              <a:solidFill>
                <a:srgbClr val="083566"/>
              </a:solidFill>
            </a:endParaRPr>
          </a:p>
          <a:p>
            <a:pPr indent="0" lvl="0" marL="0" rtl="0" algn="l">
              <a:lnSpc>
                <a:spcPct val="90000"/>
              </a:lnSpc>
              <a:spcBef>
                <a:spcPts val="0"/>
              </a:spcBef>
              <a:spcAft>
                <a:spcPts val="0"/>
              </a:spcAft>
              <a:buClr>
                <a:schemeClr val="dk1"/>
              </a:buClr>
              <a:buSzPts val="4950"/>
              <a:buFont typeface="Arial"/>
              <a:buNone/>
            </a:pPr>
            <a:r>
              <a:rPr lang="en-US" sz="3600">
                <a:solidFill>
                  <a:srgbClr val="083566"/>
                </a:solidFill>
              </a:rPr>
              <a:t>Device can:</a:t>
            </a:r>
            <a:endParaRPr sz="3600">
              <a:solidFill>
                <a:srgbClr val="083566"/>
              </a:solidFill>
            </a:endParaRPr>
          </a:p>
          <a:p>
            <a:pPr indent="-457200" lvl="0" marL="457200" rtl="0" algn="l">
              <a:lnSpc>
                <a:spcPct val="90000"/>
              </a:lnSpc>
              <a:spcBef>
                <a:spcPts val="0"/>
              </a:spcBef>
              <a:spcAft>
                <a:spcPts val="0"/>
              </a:spcAft>
              <a:buClr>
                <a:srgbClr val="083566"/>
              </a:buClr>
              <a:buSzPts val="3600"/>
              <a:buChar char="●"/>
            </a:pPr>
            <a:r>
              <a:rPr lang="en-US" sz="3600">
                <a:solidFill>
                  <a:srgbClr val="083566"/>
                </a:solidFill>
              </a:rPr>
              <a:t>Ocean Clean-up</a:t>
            </a:r>
            <a:endParaRPr sz="3600">
              <a:solidFill>
                <a:srgbClr val="083566"/>
              </a:solidFill>
            </a:endParaRPr>
          </a:p>
          <a:p>
            <a:pPr indent="-457200" lvl="1" marL="914400" rtl="0" algn="l">
              <a:lnSpc>
                <a:spcPct val="90000"/>
              </a:lnSpc>
              <a:spcBef>
                <a:spcPts val="0"/>
              </a:spcBef>
              <a:spcAft>
                <a:spcPts val="0"/>
              </a:spcAft>
              <a:buClr>
                <a:srgbClr val="083566"/>
              </a:buClr>
              <a:buSzPts val="3600"/>
              <a:buChar char="○"/>
            </a:pPr>
            <a:r>
              <a:rPr lang="en-US" sz="3600">
                <a:solidFill>
                  <a:srgbClr val="083566"/>
                </a:solidFill>
              </a:rPr>
              <a:t>Transfer trash from in front of boat, to on board storage</a:t>
            </a:r>
            <a:endParaRPr sz="3600">
              <a:solidFill>
                <a:srgbClr val="083566"/>
              </a:solidFill>
            </a:endParaRPr>
          </a:p>
          <a:p>
            <a:pPr indent="-457200" lvl="0" marL="457200" rtl="0" algn="l">
              <a:lnSpc>
                <a:spcPct val="90000"/>
              </a:lnSpc>
              <a:spcBef>
                <a:spcPts val="0"/>
              </a:spcBef>
              <a:spcAft>
                <a:spcPts val="0"/>
              </a:spcAft>
              <a:buClr>
                <a:srgbClr val="083566"/>
              </a:buClr>
              <a:buSzPts val="3600"/>
              <a:buChar char="●"/>
            </a:pPr>
            <a:r>
              <a:rPr lang="en-US" sz="3600">
                <a:solidFill>
                  <a:srgbClr val="083566"/>
                </a:solidFill>
              </a:rPr>
              <a:t>Locate Plastic</a:t>
            </a:r>
            <a:endParaRPr sz="3600">
              <a:solidFill>
                <a:srgbClr val="083566"/>
              </a:solidFill>
            </a:endParaRPr>
          </a:p>
          <a:p>
            <a:pPr indent="-457200" lvl="1" marL="914400" rtl="0" algn="l">
              <a:lnSpc>
                <a:spcPct val="90000"/>
              </a:lnSpc>
              <a:spcBef>
                <a:spcPts val="0"/>
              </a:spcBef>
              <a:spcAft>
                <a:spcPts val="0"/>
              </a:spcAft>
              <a:buClr>
                <a:srgbClr val="083566"/>
              </a:buClr>
              <a:buSzPts val="3600"/>
              <a:buChar char="○"/>
            </a:pPr>
            <a:r>
              <a:rPr lang="en-US" sz="3600">
                <a:solidFill>
                  <a:srgbClr val="083566"/>
                </a:solidFill>
              </a:rPr>
              <a:t>Autonomously take picture every minute</a:t>
            </a:r>
            <a:endParaRPr sz="3600">
              <a:solidFill>
                <a:srgbClr val="083566"/>
              </a:solidFill>
            </a:endParaRPr>
          </a:p>
          <a:p>
            <a:pPr indent="-457200" lvl="0" marL="457200" rtl="0" algn="l">
              <a:lnSpc>
                <a:spcPct val="90000"/>
              </a:lnSpc>
              <a:spcBef>
                <a:spcPts val="0"/>
              </a:spcBef>
              <a:spcAft>
                <a:spcPts val="0"/>
              </a:spcAft>
              <a:buClr>
                <a:srgbClr val="083566"/>
              </a:buClr>
              <a:buSzPts val="3600"/>
              <a:buChar char="●"/>
            </a:pPr>
            <a:r>
              <a:rPr lang="en-US" sz="3600">
                <a:solidFill>
                  <a:srgbClr val="083566"/>
                </a:solidFill>
              </a:rPr>
              <a:t>Solar Power</a:t>
            </a:r>
            <a:endParaRPr sz="3600">
              <a:solidFill>
                <a:srgbClr val="083566"/>
              </a:solidFill>
            </a:endParaRPr>
          </a:p>
          <a:p>
            <a:pPr indent="-457200" lvl="1" marL="914400" rtl="0" algn="l">
              <a:lnSpc>
                <a:spcPct val="90000"/>
              </a:lnSpc>
              <a:spcBef>
                <a:spcPts val="0"/>
              </a:spcBef>
              <a:spcAft>
                <a:spcPts val="0"/>
              </a:spcAft>
              <a:buClr>
                <a:srgbClr val="083566"/>
              </a:buClr>
              <a:buSzPts val="3600"/>
              <a:buChar char="○"/>
            </a:pPr>
            <a:r>
              <a:rPr lang="en-US" sz="3600">
                <a:solidFill>
                  <a:srgbClr val="083566"/>
                </a:solidFill>
              </a:rPr>
              <a:t>Mount cells </a:t>
            </a:r>
            <a:endParaRPr sz="3600">
              <a:solidFill>
                <a:srgbClr val="083566"/>
              </a:solidFill>
            </a:endParaRPr>
          </a:p>
          <a:p>
            <a:pPr indent="-457200" lvl="1" marL="914400" rtl="0" algn="l">
              <a:lnSpc>
                <a:spcPct val="90000"/>
              </a:lnSpc>
              <a:spcBef>
                <a:spcPts val="0"/>
              </a:spcBef>
              <a:spcAft>
                <a:spcPts val="0"/>
              </a:spcAft>
              <a:buClr>
                <a:srgbClr val="083566"/>
              </a:buClr>
              <a:buSzPts val="3600"/>
              <a:buChar char="○"/>
            </a:pPr>
            <a:r>
              <a:rPr lang="en-US" sz="3600">
                <a:solidFill>
                  <a:srgbClr val="083566"/>
                </a:solidFill>
              </a:rPr>
              <a:t>Charge on board batteries</a:t>
            </a:r>
            <a:endParaRPr sz="3600">
              <a:solidFill>
                <a:srgbClr val="083566"/>
              </a:solidFill>
            </a:endParaRPr>
          </a:p>
          <a:p>
            <a:pPr indent="0" lvl="0" marL="0" marR="0" rtl="0" algn="ctr">
              <a:lnSpc>
                <a:spcPct val="90000"/>
              </a:lnSpc>
              <a:spcBef>
                <a:spcPts val="0"/>
              </a:spcBef>
              <a:spcAft>
                <a:spcPts val="0"/>
              </a:spcAft>
              <a:buClr>
                <a:schemeClr val="dk1"/>
              </a:buClr>
              <a:buSzPts val="4950"/>
              <a:buFont typeface="Arial"/>
              <a:buNone/>
            </a:pPr>
            <a:r>
              <a:t/>
            </a:r>
            <a:endParaRPr sz="3600">
              <a:solidFill>
                <a:srgbClr val="083566"/>
              </a:solidFill>
            </a:endParaRPr>
          </a:p>
        </p:txBody>
      </p:sp>
      <p:sp>
        <p:nvSpPr>
          <p:cNvPr id="88" name="Google Shape;88;p13"/>
          <p:cNvSpPr/>
          <p:nvPr/>
        </p:nvSpPr>
        <p:spPr>
          <a:xfrm>
            <a:off x="1366075" y="6192275"/>
            <a:ext cx="13167300" cy="6223800"/>
          </a:xfrm>
          <a:prstGeom prst="roundRect">
            <a:avLst>
              <a:gd fmla="val 16667" name="adj"/>
            </a:avLst>
          </a:prstGeom>
          <a:solidFill>
            <a:schemeClr val="lt1">
              <a:alpha val="69803"/>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950"/>
              <a:buFont typeface="Arial"/>
              <a:buNone/>
            </a:pPr>
            <a:r>
              <a:rPr b="0" i="0" lang="en-US" sz="4950" u="none" cap="none" strike="noStrike">
                <a:solidFill>
                  <a:schemeClr val="dk1"/>
                </a:solidFill>
                <a:latin typeface="Arial"/>
                <a:ea typeface="Arial"/>
                <a:cs typeface="Arial"/>
                <a:sym typeface="Arial"/>
              </a:rPr>
              <a:t>  </a:t>
            </a:r>
            <a:r>
              <a:rPr b="1" i="0" lang="en-US" sz="4800" u="none" cap="none" strike="noStrike">
                <a:solidFill>
                  <a:srgbClr val="083566"/>
                </a:solidFill>
                <a:latin typeface="Arial"/>
                <a:ea typeface="Arial"/>
                <a:cs typeface="Arial"/>
                <a:sym typeface="Arial"/>
              </a:rPr>
              <a:t>Abstract</a:t>
            </a:r>
            <a:endParaRPr/>
          </a:p>
        </p:txBody>
      </p:sp>
      <p:sp>
        <p:nvSpPr>
          <p:cNvPr id="89" name="Google Shape;89;p13"/>
          <p:cNvSpPr/>
          <p:nvPr/>
        </p:nvSpPr>
        <p:spPr>
          <a:xfrm>
            <a:off x="15300975" y="6211775"/>
            <a:ext cx="13167300" cy="8853900"/>
          </a:xfrm>
          <a:prstGeom prst="roundRect">
            <a:avLst>
              <a:gd fmla="val 16667" name="adj"/>
            </a:avLst>
          </a:prstGeom>
          <a:solidFill>
            <a:schemeClr val="lt1">
              <a:alpha val="69803"/>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950"/>
              <a:buFont typeface="Arial"/>
              <a:buNone/>
            </a:pPr>
            <a:r>
              <a:rPr b="0" i="0" lang="en-US" sz="4950" u="none" cap="none" strike="noStrike">
                <a:solidFill>
                  <a:schemeClr val="dk1"/>
                </a:solidFill>
                <a:latin typeface="Arial"/>
                <a:ea typeface="Arial"/>
                <a:cs typeface="Arial"/>
                <a:sym typeface="Arial"/>
              </a:rPr>
              <a:t> </a:t>
            </a:r>
            <a:r>
              <a:rPr b="0" i="0" lang="en-US" sz="4950" u="none" cap="none" strike="noStrike">
                <a:solidFill>
                  <a:srgbClr val="083566"/>
                </a:solidFill>
                <a:latin typeface="Arial"/>
                <a:ea typeface="Arial"/>
                <a:cs typeface="Arial"/>
                <a:sym typeface="Arial"/>
              </a:rPr>
              <a:t> </a:t>
            </a:r>
            <a:r>
              <a:rPr b="1" i="0" lang="en-US" sz="4800" u="none" cap="none" strike="noStrike">
                <a:solidFill>
                  <a:srgbClr val="083566"/>
                </a:solidFill>
                <a:latin typeface="Arial"/>
                <a:ea typeface="Arial"/>
                <a:cs typeface="Arial"/>
                <a:sym typeface="Arial"/>
              </a:rPr>
              <a:t>Design Concept </a:t>
            </a:r>
            <a:r>
              <a:rPr b="1" lang="en-US" sz="4800">
                <a:solidFill>
                  <a:srgbClr val="083566"/>
                </a:solidFill>
              </a:rPr>
              <a:t>and</a:t>
            </a:r>
            <a:r>
              <a:rPr b="1" i="0" lang="en-US" sz="4800" u="none" cap="none" strike="noStrike">
                <a:solidFill>
                  <a:srgbClr val="083566"/>
                </a:solidFill>
                <a:latin typeface="Arial"/>
                <a:ea typeface="Arial"/>
                <a:cs typeface="Arial"/>
                <a:sym typeface="Arial"/>
              </a:rPr>
              <a:t> Design Statement</a:t>
            </a:r>
            <a:endParaRPr b="1" i="0" sz="4800" u="none" cap="none" strike="noStrike">
              <a:solidFill>
                <a:srgbClr val="083566"/>
              </a:solidFill>
              <a:latin typeface="Arial"/>
              <a:ea typeface="Arial"/>
              <a:cs typeface="Arial"/>
              <a:sym typeface="Aria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The design collects ping pong balls in a body of water an</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Grabber </a:t>
            </a:r>
            <a:r>
              <a:rPr lang="en-US" sz="3600">
                <a:solidFill>
                  <a:srgbClr val="083566"/>
                </a:solidFill>
              </a:rPr>
              <a:t>transfers</a:t>
            </a:r>
            <a:r>
              <a:rPr lang="en-US" sz="3600">
                <a:solidFill>
                  <a:srgbClr val="083566"/>
                </a:solidFill>
              </a:rPr>
              <a:t> ping pong ball from water to collection bin through a connected motor. The motors will rotate the grabber through two perpendicular bevel gears.</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Solar panels charging the boat’s battery. </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Solar panels have to reach 14.8-16.8 to cover the voltage battery and charge it.</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Platform holding the solar panels above the boat allowing sufficient exposure and surface area</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Collection bin connected underneath the platform for </a:t>
            </a:r>
            <a:r>
              <a:rPr lang="en-US" sz="3600">
                <a:solidFill>
                  <a:srgbClr val="083566"/>
                </a:solidFill>
              </a:rPr>
              <a:t>sufficient</a:t>
            </a:r>
            <a:r>
              <a:rPr lang="en-US" sz="3600">
                <a:solidFill>
                  <a:srgbClr val="083566"/>
                </a:solidFill>
              </a:rPr>
              <a:t>  volume</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Camera takes pictures on intervals and registers ping pong balls in the photos</a:t>
            </a:r>
            <a:endParaRPr sz="3600">
              <a:solidFill>
                <a:srgbClr val="083566"/>
              </a:solidFill>
            </a:endParaRPr>
          </a:p>
          <a:p>
            <a:pPr indent="0" lvl="0" marL="457200" marR="0" rtl="0" algn="l">
              <a:lnSpc>
                <a:spcPct val="90000"/>
              </a:lnSpc>
              <a:spcBef>
                <a:spcPts val="0"/>
              </a:spcBef>
              <a:spcAft>
                <a:spcPts val="0"/>
              </a:spcAft>
              <a:buNone/>
            </a:pPr>
            <a:r>
              <a:t/>
            </a:r>
            <a:endParaRPr sz="3600">
              <a:solidFill>
                <a:srgbClr val="083566"/>
              </a:solidFill>
            </a:endParaRPr>
          </a:p>
        </p:txBody>
      </p:sp>
      <p:sp>
        <p:nvSpPr>
          <p:cNvPr id="90" name="Google Shape;90;p13"/>
          <p:cNvSpPr/>
          <p:nvPr/>
        </p:nvSpPr>
        <p:spPr>
          <a:xfrm>
            <a:off x="15301000" y="15334225"/>
            <a:ext cx="13167300" cy="5722800"/>
          </a:xfrm>
          <a:prstGeom prst="roundRect">
            <a:avLst>
              <a:gd fmla="val 16667" name="adj"/>
            </a:avLst>
          </a:prstGeom>
          <a:solidFill>
            <a:schemeClr val="lt1">
              <a:alpha val="69803"/>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950"/>
              <a:buFont typeface="Arial"/>
              <a:buNone/>
            </a:pPr>
            <a:r>
              <a:rPr b="1" lang="en-US" sz="4800">
                <a:solidFill>
                  <a:srgbClr val="083566"/>
                </a:solidFill>
              </a:rPr>
              <a:t>Approach and Testing</a:t>
            </a:r>
            <a:endParaRPr b="1" sz="4800">
              <a:solidFill>
                <a:srgbClr val="083566"/>
              </a:solidFill>
            </a:endParaRPr>
          </a:p>
          <a:p>
            <a:pPr indent="0" lvl="0" marL="0" marR="0" rtl="0" algn="l">
              <a:lnSpc>
                <a:spcPct val="90000"/>
              </a:lnSpc>
              <a:spcBef>
                <a:spcPts val="0"/>
              </a:spcBef>
              <a:spcAft>
                <a:spcPts val="0"/>
              </a:spcAft>
              <a:buClr>
                <a:schemeClr val="dk1"/>
              </a:buClr>
              <a:buSzPts val="4950"/>
              <a:buFont typeface="Arial"/>
              <a:buNone/>
            </a:pPr>
            <a:r>
              <a:rPr lang="en-US" sz="3600">
                <a:solidFill>
                  <a:srgbClr val="083566"/>
                </a:solidFill>
              </a:rPr>
              <a:t>To meet goals, the device is divided into the following:</a:t>
            </a:r>
            <a:endParaRPr sz="3600">
              <a:solidFill>
                <a:srgbClr val="083566"/>
              </a:solidFill>
            </a:endParaRPr>
          </a:p>
          <a:p>
            <a:pPr indent="0" lvl="0" marL="0" marR="0" rtl="0" algn="l">
              <a:lnSpc>
                <a:spcPct val="90000"/>
              </a:lnSpc>
              <a:spcBef>
                <a:spcPts val="0"/>
              </a:spcBef>
              <a:spcAft>
                <a:spcPts val="0"/>
              </a:spcAft>
              <a:buClr>
                <a:schemeClr val="dk1"/>
              </a:buClr>
              <a:buSzPts val="4950"/>
              <a:buFont typeface="Arial"/>
              <a:buNone/>
            </a:pPr>
            <a:r>
              <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Solar panels mounted platform charges batteries</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Activating the motor attached to the grabber with a remote control, allows rotation of the grabber from the water to the collection bin</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Equip a camera with arduino, having the camera take and save a photo every minute to an attached SD card</a:t>
            </a:r>
            <a:endParaRPr sz="3600">
              <a:solidFill>
                <a:srgbClr val="083566"/>
              </a:solidFill>
            </a:endParaRPr>
          </a:p>
          <a:p>
            <a:pPr indent="0" lvl="0" marL="1371600" marR="0" rtl="0" algn="l">
              <a:lnSpc>
                <a:spcPct val="90000"/>
              </a:lnSpc>
              <a:spcBef>
                <a:spcPts val="0"/>
              </a:spcBef>
              <a:spcAft>
                <a:spcPts val="0"/>
              </a:spcAft>
              <a:buNone/>
            </a:pPr>
            <a:r>
              <a:t/>
            </a:r>
            <a:endParaRPr b="1" sz="3600">
              <a:solidFill>
                <a:srgbClr val="083566"/>
              </a:solidFill>
            </a:endParaRPr>
          </a:p>
        </p:txBody>
      </p:sp>
      <p:sp>
        <p:nvSpPr>
          <p:cNvPr id="91" name="Google Shape;91;p13"/>
          <p:cNvSpPr/>
          <p:nvPr/>
        </p:nvSpPr>
        <p:spPr>
          <a:xfrm>
            <a:off x="29235850" y="6215725"/>
            <a:ext cx="9631200" cy="23809800"/>
          </a:xfrm>
          <a:prstGeom prst="roundRect">
            <a:avLst>
              <a:gd fmla="val 16667" name="adj"/>
            </a:avLst>
          </a:prstGeom>
          <a:solidFill>
            <a:schemeClr val="lt1">
              <a:alpha val="69803"/>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4950">
                <a:solidFill>
                  <a:srgbClr val="083566"/>
                </a:solidFill>
              </a:rPr>
              <a:t>Summarized Design Research/Inspirational Images</a:t>
            </a:r>
            <a:endParaRPr b="1">
              <a:solidFill>
                <a:srgbClr val="083566"/>
              </a:solidFill>
            </a:endParaRPr>
          </a:p>
          <a:p>
            <a:pPr indent="-457200" lvl="0" marL="457200" marR="0" rtl="0" algn="l">
              <a:lnSpc>
                <a:spcPct val="90000"/>
              </a:lnSpc>
              <a:spcBef>
                <a:spcPts val="4400"/>
              </a:spcBef>
              <a:spcAft>
                <a:spcPts val="0"/>
              </a:spcAft>
              <a:buClr>
                <a:srgbClr val="083566"/>
              </a:buClr>
              <a:buSzPts val="3600"/>
              <a:buChar char="●"/>
            </a:pPr>
            <a:r>
              <a:rPr lang="en-US" sz="3600">
                <a:solidFill>
                  <a:srgbClr val="083566"/>
                </a:solidFill>
              </a:rPr>
              <a:t>The </a:t>
            </a:r>
            <a:r>
              <a:rPr lang="en-US" sz="3600">
                <a:solidFill>
                  <a:srgbClr val="083566"/>
                </a:solidFill>
              </a:rPr>
              <a:t>Ocean Cleanup</a:t>
            </a:r>
            <a:r>
              <a:rPr lang="en-US" sz="3600">
                <a:solidFill>
                  <a:srgbClr val="083566"/>
                </a:solidFill>
              </a:rPr>
              <a:t> was the inspiration</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Autonomously collect plastic</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Solar power for continuous collection</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On board storage for collected plastic during voyage</a:t>
            </a:r>
            <a:endParaRPr sz="3600">
              <a:solidFill>
                <a:srgbClr val="083566"/>
              </a:solidFill>
            </a:endParaRPr>
          </a:p>
          <a:p>
            <a:pPr indent="-457200" lvl="0" marL="457200" marR="0" rtl="0" algn="l">
              <a:lnSpc>
                <a:spcPct val="90000"/>
              </a:lnSpc>
              <a:spcBef>
                <a:spcPts val="0"/>
              </a:spcBef>
              <a:spcAft>
                <a:spcPts val="0"/>
              </a:spcAft>
              <a:buClr>
                <a:srgbClr val="083566"/>
              </a:buClr>
              <a:buSzPts val="3600"/>
              <a:buChar char="●"/>
            </a:pPr>
            <a:r>
              <a:rPr lang="en-US" sz="3600">
                <a:solidFill>
                  <a:srgbClr val="083566"/>
                </a:solidFill>
              </a:rPr>
              <a:t>A front loader inspired the grabber design </a:t>
            </a:r>
            <a:endParaRPr sz="3600">
              <a:solidFill>
                <a:srgbClr val="083566"/>
              </a:solidFill>
            </a:endParaRPr>
          </a:p>
          <a:p>
            <a:pPr indent="0" lvl="0" marL="0" marR="0" rtl="0" algn="ctr">
              <a:lnSpc>
                <a:spcPct val="90000"/>
              </a:lnSpc>
              <a:spcBef>
                <a:spcPts val="4400"/>
              </a:spcBef>
              <a:spcAft>
                <a:spcPts val="0"/>
              </a:spcAft>
              <a:buClr>
                <a:schemeClr val="dk1"/>
              </a:buClr>
              <a:buSzPts val="5400"/>
              <a:buFont typeface="Arial"/>
              <a:buNone/>
            </a:pPr>
            <a:r>
              <a:t/>
            </a:r>
            <a:endParaRPr b="1" i="0" sz="600" u="none" cap="none" strike="noStrike">
              <a:solidFill>
                <a:srgbClr val="083566"/>
              </a:solidFill>
              <a:latin typeface="Arial"/>
              <a:ea typeface="Arial"/>
              <a:cs typeface="Arial"/>
              <a:sym typeface="Arial"/>
            </a:endParaRPr>
          </a:p>
          <a:p>
            <a:pPr indent="0" lvl="0" marL="0" marR="0" rtl="0" algn="ctr">
              <a:lnSpc>
                <a:spcPct val="90000"/>
              </a:lnSpc>
              <a:spcBef>
                <a:spcPts val="4400"/>
              </a:spcBef>
              <a:spcAft>
                <a:spcPts val="0"/>
              </a:spcAft>
              <a:buClr>
                <a:schemeClr val="dk1"/>
              </a:buClr>
              <a:buSzPts val="5400"/>
              <a:buFont typeface="Arial"/>
              <a:buNone/>
            </a:pPr>
            <a:r>
              <a:t/>
            </a:r>
            <a:endParaRPr b="1" i="0" sz="600" u="none" cap="none" strike="noStrike">
              <a:solidFill>
                <a:srgbClr val="083566"/>
              </a:solidFill>
              <a:latin typeface="Arial"/>
              <a:ea typeface="Arial"/>
              <a:cs typeface="Arial"/>
              <a:sym typeface="Arial"/>
            </a:endParaRPr>
          </a:p>
          <a:p>
            <a:pPr indent="0" lvl="0" marL="0" marR="0" rtl="0" algn="ctr">
              <a:lnSpc>
                <a:spcPct val="90000"/>
              </a:lnSpc>
              <a:spcBef>
                <a:spcPts val="4400"/>
              </a:spcBef>
              <a:spcAft>
                <a:spcPts val="0"/>
              </a:spcAft>
              <a:buClr>
                <a:schemeClr val="dk1"/>
              </a:buClr>
              <a:buSzPts val="5400"/>
              <a:buFont typeface="Arial"/>
              <a:buNone/>
            </a:pPr>
            <a:r>
              <a:t/>
            </a:r>
            <a:endParaRPr b="1" sz="600">
              <a:solidFill>
                <a:srgbClr val="083566"/>
              </a:solidFill>
            </a:endParaRPr>
          </a:p>
          <a:p>
            <a:pPr indent="0" lvl="0" marL="0" marR="0" rtl="0" algn="ctr">
              <a:lnSpc>
                <a:spcPct val="90000"/>
              </a:lnSpc>
              <a:spcBef>
                <a:spcPts val="4400"/>
              </a:spcBef>
              <a:spcAft>
                <a:spcPts val="0"/>
              </a:spcAft>
              <a:buClr>
                <a:schemeClr val="dk1"/>
              </a:buClr>
              <a:buSzPts val="5400"/>
              <a:buFont typeface="Arial"/>
              <a:buNone/>
            </a:pPr>
            <a:r>
              <a:t/>
            </a:r>
            <a:endParaRPr b="1" sz="600">
              <a:solidFill>
                <a:srgbClr val="083566"/>
              </a:solidFill>
            </a:endParaRPr>
          </a:p>
          <a:p>
            <a:pPr indent="0" lvl="0" marL="0" marR="0" rtl="0" algn="ctr">
              <a:lnSpc>
                <a:spcPct val="90000"/>
              </a:lnSpc>
              <a:spcBef>
                <a:spcPts val="4400"/>
              </a:spcBef>
              <a:spcAft>
                <a:spcPts val="0"/>
              </a:spcAft>
              <a:buClr>
                <a:schemeClr val="dk1"/>
              </a:buClr>
              <a:buSzPts val="5400"/>
              <a:buFont typeface="Arial"/>
              <a:buNone/>
            </a:pPr>
            <a:r>
              <a:t/>
            </a:r>
            <a:endParaRPr b="1" sz="600">
              <a:solidFill>
                <a:srgbClr val="083566"/>
              </a:solidFill>
            </a:endParaRPr>
          </a:p>
          <a:p>
            <a:pPr indent="0" lvl="0" marL="0" marR="0" rtl="0" algn="ctr">
              <a:lnSpc>
                <a:spcPct val="90000"/>
              </a:lnSpc>
              <a:spcBef>
                <a:spcPts val="4400"/>
              </a:spcBef>
              <a:spcAft>
                <a:spcPts val="0"/>
              </a:spcAft>
              <a:buClr>
                <a:schemeClr val="dk1"/>
              </a:buClr>
              <a:buSzPts val="5400"/>
              <a:buFont typeface="Arial"/>
              <a:buNone/>
            </a:pPr>
            <a:r>
              <a:t/>
            </a:r>
            <a:endParaRPr b="1" sz="600">
              <a:solidFill>
                <a:srgbClr val="083566"/>
              </a:solidFill>
            </a:endParaRPr>
          </a:p>
          <a:p>
            <a:pPr indent="0" lvl="0" marL="0" marR="0" rtl="0" algn="l">
              <a:lnSpc>
                <a:spcPct val="90000"/>
              </a:lnSpc>
              <a:spcBef>
                <a:spcPts val="4400"/>
              </a:spcBef>
              <a:spcAft>
                <a:spcPts val="0"/>
              </a:spcAft>
              <a:buClr>
                <a:schemeClr val="dk1"/>
              </a:buClr>
              <a:buSzPts val="5400"/>
              <a:buFont typeface="Arial"/>
              <a:buNone/>
            </a:pPr>
            <a:r>
              <a:t/>
            </a:r>
            <a:endParaRPr b="1" sz="600">
              <a:solidFill>
                <a:srgbClr val="083566"/>
              </a:solidFill>
            </a:endParaRPr>
          </a:p>
          <a:p>
            <a:pPr indent="0" lvl="0" marL="0" marR="0" rtl="0" algn="l">
              <a:lnSpc>
                <a:spcPct val="90000"/>
              </a:lnSpc>
              <a:spcBef>
                <a:spcPts val="4400"/>
              </a:spcBef>
              <a:spcAft>
                <a:spcPts val="0"/>
              </a:spcAft>
              <a:buClr>
                <a:schemeClr val="dk1"/>
              </a:buClr>
              <a:buSzPts val="5400"/>
              <a:buFont typeface="Arial"/>
              <a:buNone/>
            </a:pPr>
            <a:r>
              <a:t/>
            </a:r>
            <a:endParaRPr b="1" sz="3600">
              <a:solidFill>
                <a:srgbClr val="083566"/>
              </a:solidFill>
            </a:endParaRPr>
          </a:p>
          <a:p>
            <a:pPr indent="0" lvl="0" marL="0" marR="0" rtl="0" algn="l">
              <a:lnSpc>
                <a:spcPct val="90000"/>
              </a:lnSpc>
              <a:spcBef>
                <a:spcPts val="4400"/>
              </a:spcBef>
              <a:spcAft>
                <a:spcPts val="0"/>
              </a:spcAft>
              <a:buClr>
                <a:schemeClr val="dk1"/>
              </a:buClr>
              <a:buSzPts val="5400"/>
              <a:buFont typeface="Arial"/>
              <a:buNone/>
            </a:pPr>
            <a:r>
              <a:t/>
            </a:r>
            <a:endParaRPr b="1" sz="3600">
              <a:solidFill>
                <a:srgbClr val="083566"/>
              </a:solidFill>
            </a:endParaRPr>
          </a:p>
          <a:p>
            <a:pPr indent="0" lvl="0" marL="0" marR="0" rtl="0" algn="ctr">
              <a:lnSpc>
                <a:spcPct val="90000"/>
              </a:lnSpc>
              <a:spcBef>
                <a:spcPts val="4400"/>
              </a:spcBef>
              <a:spcAft>
                <a:spcPts val="0"/>
              </a:spcAft>
              <a:buClr>
                <a:schemeClr val="dk1"/>
              </a:buClr>
              <a:buSzPts val="5400"/>
              <a:buFont typeface="Arial"/>
              <a:buNone/>
            </a:pPr>
            <a:r>
              <a:rPr b="1" lang="en-US" sz="3600">
                <a:solidFill>
                  <a:srgbClr val="083566"/>
                </a:solidFill>
              </a:rPr>
              <a:t>Figure 3: CAD Model of Grabber Assembly</a:t>
            </a:r>
            <a:endParaRPr b="1" i="0" sz="3600" u="none" cap="none" strike="noStrike">
              <a:solidFill>
                <a:srgbClr val="083566"/>
              </a:solidFill>
              <a:latin typeface="Arial"/>
              <a:ea typeface="Arial"/>
              <a:cs typeface="Arial"/>
              <a:sym typeface="Arial"/>
            </a:endParaRPr>
          </a:p>
          <a:p>
            <a:pPr indent="0" lvl="0" marL="0" marR="0" rtl="0" algn="ctr">
              <a:lnSpc>
                <a:spcPct val="90000"/>
              </a:lnSpc>
              <a:spcBef>
                <a:spcPts val="4400"/>
              </a:spcBef>
              <a:spcAft>
                <a:spcPts val="0"/>
              </a:spcAft>
              <a:buClr>
                <a:schemeClr val="dk1"/>
              </a:buClr>
              <a:buSzPts val="5400"/>
              <a:buFont typeface="Arial"/>
              <a:buNone/>
            </a:pPr>
            <a:r>
              <a:t/>
            </a:r>
            <a:endParaRPr b="1" i="0" sz="5400" u="none" cap="none" strike="noStrike">
              <a:solidFill>
                <a:srgbClr val="083566"/>
              </a:solidFill>
              <a:latin typeface="Arial"/>
              <a:ea typeface="Arial"/>
              <a:cs typeface="Arial"/>
              <a:sym typeface="Arial"/>
            </a:endParaRPr>
          </a:p>
          <a:p>
            <a:pPr indent="0" lvl="0" marL="0" marR="0" rtl="0" algn="ctr">
              <a:lnSpc>
                <a:spcPct val="90000"/>
              </a:lnSpc>
              <a:spcBef>
                <a:spcPts val="4400"/>
              </a:spcBef>
              <a:spcAft>
                <a:spcPts val="0"/>
              </a:spcAft>
              <a:buClr>
                <a:schemeClr val="dk1"/>
              </a:buClr>
              <a:buSzPts val="5400"/>
              <a:buFont typeface="Arial"/>
              <a:buNone/>
            </a:pPr>
            <a:r>
              <a:t/>
            </a:r>
            <a:endParaRPr b="1" i="0" sz="5400" u="none" cap="none" strike="noStrike">
              <a:solidFill>
                <a:srgbClr val="083566"/>
              </a:solidFill>
              <a:latin typeface="Arial"/>
              <a:ea typeface="Arial"/>
              <a:cs typeface="Arial"/>
              <a:sym typeface="Arial"/>
            </a:endParaRPr>
          </a:p>
          <a:p>
            <a:pPr indent="0" lvl="0" marL="0" marR="0" rtl="0" algn="l">
              <a:lnSpc>
                <a:spcPct val="90000"/>
              </a:lnSpc>
              <a:spcBef>
                <a:spcPts val="4400"/>
              </a:spcBef>
              <a:spcAft>
                <a:spcPts val="0"/>
              </a:spcAft>
              <a:buClr>
                <a:schemeClr val="dk1"/>
              </a:buClr>
              <a:buSzPts val="5400"/>
              <a:buFont typeface="Arial"/>
              <a:buNone/>
            </a:pPr>
            <a:r>
              <a:t/>
            </a:r>
            <a:endParaRPr b="1" sz="5400">
              <a:solidFill>
                <a:srgbClr val="083566"/>
              </a:solidFill>
            </a:endParaRPr>
          </a:p>
          <a:p>
            <a:pPr indent="0" lvl="0" marL="0" marR="0" rtl="0" algn="l">
              <a:lnSpc>
                <a:spcPct val="90000"/>
              </a:lnSpc>
              <a:spcBef>
                <a:spcPts val="4400"/>
              </a:spcBef>
              <a:spcAft>
                <a:spcPts val="0"/>
              </a:spcAft>
              <a:buClr>
                <a:schemeClr val="dk1"/>
              </a:buClr>
              <a:buSzPts val="5400"/>
              <a:buFont typeface="Arial"/>
              <a:buNone/>
            </a:pPr>
            <a:r>
              <a:t/>
            </a:r>
            <a:endParaRPr b="1" sz="5400">
              <a:solidFill>
                <a:srgbClr val="083566"/>
              </a:solidFill>
            </a:endParaRPr>
          </a:p>
          <a:p>
            <a:pPr indent="0" lvl="0" marL="0" marR="0" rtl="0" algn="ctr">
              <a:lnSpc>
                <a:spcPct val="90000"/>
              </a:lnSpc>
              <a:spcBef>
                <a:spcPts val="4400"/>
              </a:spcBef>
              <a:spcAft>
                <a:spcPts val="0"/>
              </a:spcAft>
              <a:buClr>
                <a:schemeClr val="dk1"/>
              </a:buClr>
              <a:buSzPts val="5400"/>
              <a:buFont typeface="Arial"/>
              <a:buNone/>
            </a:pPr>
            <a:r>
              <a:rPr b="1" lang="en-US" sz="3600">
                <a:solidFill>
                  <a:srgbClr val="083566"/>
                </a:solidFill>
              </a:rPr>
              <a:t>Figure 4: The Ocean Cleanup Inspirational Idea</a:t>
            </a:r>
            <a:endParaRPr b="1" i="0" sz="3600" u="none" cap="none" strike="noStrike">
              <a:solidFill>
                <a:srgbClr val="083566"/>
              </a:solidFill>
              <a:latin typeface="Arial"/>
              <a:ea typeface="Arial"/>
              <a:cs typeface="Arial"/>
              <a:sym typeface="Arial"/>
            </a:endParaRPr>
          </a:p>
          <a:p>
            <a:pPr indent="0" lvl="0" marL="0" marR="0" rtl="0" algn="l">
              <a:lnSpc>
                <a:spcPct val="90000"/>
              </a:lnSpc>
              <a:spcBef>
                <a:spcPts val="4400"/>
              </a:spcBef>
              <a:spcAft>
                <a:spcPts val="0"/>
              </a:spcAft>
              <a:buClr>
                <a:schemeClr val="dk1"/>
              </a:buClr>
              <a:buSzPts val="5400"/>
              <a:buFont typeface="Arial"/>
              <a:buNone/>
            </a:pPr>
            <a:r>
              <a:t/>
            </a:r>
            <a:endParaRPr i="0" sz="3000" u="none" cap="none" strike="noStrike">
              <a:solidFill>
                <a:srgbClr val="083566"/>
              </a:solidFill>
            </a:endParaRPr>
          </a:p>
        </p:txBody>
      </p:sp>
      <p:sp>
        <p:nvSpPr>
          <p:cNvPr id="92" name="Google Shape;92;p13"/>
          <p:cNvSpPr txBox="1"/>
          <p:nvPr/>
        </p:nvSpPr>
        <p:spPr>
          <a:xfrm>
            <a:off x="2311413" y="7074325"/>
            <a:ext cx="11276400" cy="49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083566"/>
                </a:solidFill>
              </a:rPr>
              <a:t>Gyres, created by ocean currents, form large patches of the trash within the ocean. While the small pieces that can be consumed by fish are problematic, the large pieces also are significant in the problem. As the process is ted</a:t>
            </a:r>
            <a:r>
              <a:rPr lang="en-US" sz="3600">
                <a:solidFill>
                  <a:srgbClr val="083566"/>
                </a:solidFill>
              </a:rPr>
              <a:t>ious and in rem</a:t>
            </a:r>
            <a:r>
              <a:rPr lang="en-US" sz="3600">
                <a:solidFill>
                  <a:srgbClr val="083566"/>
                </a:solidFill>
              </a:rPr>
              <a:t>ote locations, an autonomous device running on solar energy, capable of locating and collecting the large pieces, effectively reduces the lasting effect of the garbage patch.</a:t>
            </a:r>
            <a:endParaRPr sz="3600">
              <a:solidFill>
                <a:srgbClr val="083566"/>
              </a:solidFill>
            </a:endParaRPr>
          </a:p>
        </p:txBody>
      </p:sp>
      <p:pic>
        <p:nvPicPr>
          <p:cNvPr id="93" name="Google Shape;93;p13"/>
          <p:cNvPicPr preferRelativeResize="0"/>
          <p:nvPr/>
        </p:nvPicPr>
        <p:blipFill>
          <a:blip r:embed="rId3">
            <a:alphaModFix/>
          </a:blip>
          <a:stretch>
            <a:fillRect/>
          </a:stretch>
        </p:blipFill>
        <p:spPr>
          <a:xfrm>
            <a:off x="30415850" y="22357227"/>
            <a:ext cx="7271176" cy="4090036"/>
          </a:xfrm>
          <a:prstGeom prst="rect">
            <a:avLst/>
          </a:prstGeom>
          <a:noFill/>
          <a:ln cap="flat" cmpd="sng" w="9525">
            <a:solidFill>
              <a:srgbClr val="003366"/>
            </a:solidFill>
            <a:prstDash val="solid"/>
            <a:miter lim="8000"/>
            <a:headEnd len="sm" w="sm" type="none"/>
            <a:tailEnd len="sm" w="sm" type="none"/>
          </a:ln>
        </p:spPr>
      </p:pic>
      <p:pic>
        <p:nvPicPr>
          <p:cNvPr id="94" name="Google Shape;94;p13"/>
          <p:cNvPicPr preferRelativeResize="0"/>
          <p:nvPr/>
        </p:nvPicPr>
        <p:blipFill>
          <a:blip r:embed="rId4">
            <a:alphaModFix/>
          </a:blip>
          <a:stretch>
            <a:fillRect/>
          </a:stretch>
        </p:blipFill>
        <p:spPr>
          <a:xfrm>
            <a:off x="30695350" y="13938073"/>
            <a:ext cx="6712200" cy="5355564"/>
          </a:xfrm>
          <a:prstGeom prst="rect">
            <a:avLst/>
          </a:prstGeom>
          <a:noFill/>
          <a:ln cap="flat" cmpd="sng" w="9525">
            <a:solidFill>
              <a:srgbClr val="003366"/>
            </a:solidFill>
            <a:prstDash val="solid"/>
            <a:miter lim="8000"/>
            <a:headEnd len="sm" w="sm" type="none"/>
            <a:tailEnd len="sm" w="sm" type="none"/>
          </a:ln>
        </p:spPr>
      </p:pic>
      <p:pic>
        <p:nvPicPr>
          <p:cNvPr id="95" name="Google Shape;95;p13"/>
          <p:cNvPicPr preferRelativeResize="0"/>
          <p:nvPr/>
        </p:nvPicPr>
        <p:blipFill>
          <a:blip r:embed="rId5">
            <a:alphaModFix/>
          </a:blip>
          <a:stretch>
            <a:fillRect/>
          </a:stretch>
        </p:blipFill>
        <p:spPr>
          <a:xfrm>
            <a:off x="228600" y="304804"/>
            <a:ext cx="7271175" cy="2678216"/>
          </a:xfrm>
          <a:prstGeom prst="rect">
            <a:avLst/>
          </a:prstGeom>
          <a:noFill/>
          <a:ln>
            <a:noFill/>
          </a:ln>
        </p:spPr>
      </p:pic>
      <p:sp>
        <p:nvSpPr>
          <p:cNvPr id="96" name="Google Shape;96;p13"/>
          <p:cNvSpPr/>
          <p:nvPr/>
        </p:nvSpPr>
        <p:spPr>
          <a:xfrm>
            <a:off x="1366100" y="12667900"/>
            <a:ext cx="13167300" cy="4089900"/>
          </a:xfrm>
          <a:prstGeom prst="roundRect">
            <a:avLst>
              <a:gd fmla="val 16667" name="adj"/>
            </a:avLst>
          </a:prstGeom>
          <a:solidFill>
            <a:schemeClr val="lt1">
              <a:alpha val="69800"/>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950"/>
              <a:buFont typeface="Arial"/>
              <a:buNone/>
            </a:pPr>
            <a:r>
              <a:rPr b="0" i="0" lang="en-US" sz="4950" u="none" cap="none" strike="noStrike">
                <a:solidFill>
                  <a:schemeClr val="dk1"/>
                </a:solidFill>
                <a:latin typeface="Arial"/>
                <a:ea typeface="Arial"/>
                <a:cs typeface="Arial"/>
                <a:sym typeface="Arial"/>
              </a:rPr>
              <a:t>  </a:t>
            </a:r>
            <a:r>
              <a:rPr b="1" lang="en-US" sz="4800">
                <a:solidFill>
                  <a:srgbClr val="083566"/>
                </a:solidFill>
              </a:rPr>
              <a:t>Background Information</a:t>
            </a:r>
            <a:endParaRPr b="1" sz="4800">
              <a:solidFill>
                <a:srgbClr val="083566"/>
              </a:solidFill>
            </a:endParaRPr>
          </a:p>
          <a:p>
            <a:pPr indent="0" lvl="0" marL="800100" marR="0" rtl="0" algn="l">
              <a:lnSpc>
                <a:spcPct val="90000"/>
              </a:lnSpc>
              <a:spcBef>
                <a:spcPts val="0"/>
              </a:spcBef>
              <a:spcAft>
                <a:spcPts val="0"/>
              </a:spcAft>
              <a:buClr>
                <a:schemeClr val="dk1"/>
              </a:buClr>
              <a:buSzPts val="4950"/>
              <a:buFont typeface="Arial"/>
              <a:buNone/>
            </a:pPr>
            <a:r>
              <a:rPr lang="en-US" sz="3600">
                <a:solidFill>
                  <a:srgbClr val="083566"/>
                </a:solidFill>
              </a:rPr>
              <a:t>Gyres, created by currents, create large clusters of trash. The pieces can range from 10 mm to undecomposed large materials. The consuming of the trash, transfers through the food chain, hurting the ocean wildlife to people.  </a:t>
            </a:r>
            <a:endParaRPr sz="3600">
              <a:solidFill>
                <a:srgbClr val="083566"/>
              </a:solidFill>
            </a:endParaRPr>
          </a:p>
        </p:txBody>
      </p:sp>
      <p:sp>
        <p:nvSpPr>
          <p:cNvPr id="97" name="Google Shape;97;p13"/>
          <p:cNvSpPr/>
          <p:nvPr/>
        </p:nvSpPr>
        <p:spPr>
          <a:xfrm>
            <a:off x="15301000" y="21351275"/>
            <a:ext cx="13167300" cy="4089900"/>
          </a:xfrm>
          <a:prstGeom prst="roundRect">
            <a:avLst>
              <a:gd fmla="val 16667" name="adj"/>
            </a:avLst>
          </a:prstGeom>
          <a:solidFill>
            <a:schemeClr val="lt1">
              <a:alpha val="69800"/>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4800">
                <a:solidFill>
                  <a:srgbClr val="083566"/>
                </a:solidFill>
              </a:rPr>
              <a:t>Results</a:t>
            </a:r>
            <a:endParaRPr b="1" sz="4800">
              <a:solidFill>
                <a:srgbClr val="083566"/>
              </a:solidFill>
            </a:endParaRPr>
          </a:p>
          <a:p>
            <a:pPr indent="-457200" lvl="0" marL="457200" rtl="0" algn="l">
              <a:lnSpc>
                <a:spcPct val="90000"/>
              </a:lnSpc>
              <a:spcBef>
                <a:spcPts val="0"/>
              </a:spcBef>
              <a:spcAft>
                <a:spcPts val="0"/>
              </a:spcAft>
              <a:buClr>
                <a:srgbClr val="083566"/>
              </a:buClr>
              <a:buSzPts val="3600"/>
              <a:buChar char="●"/>
            </a:pPr>
            <a:r>
              <a:rPr lang="en-US" sz="3600">
                <a:solidFill>
                  <a:srgbClr val="083566"/>
                </a:solidFill>
              </a:rPr>
              <a:t>Solar panel reached 16.8 volts by using DC converter</a:t>
            </a:r>
            <a:endParaRPr sz="3600">
              <a:solidFill>
                <a:srgbClr val="083566"/>
              </a:solidFill>
            </a:endParaRPr>
          </a:p>
          <a:p>
            <a:pPr indent="-457200" lvl="0" marL="457200" rtl="0" algn="l">
              <a:lnSpc>
                <a:spcPct val="90000"/>
              </a:lnSpc>
              <a:spcBef>
                <a:spcPts val="0"/>
              </a:spcBef>
              <a:spcAft>
                <a:spcPts val="0"/>
              </a:spcAft>
              <a:buClr>
                <a:srgbClr val="083566"/>
              </a:buClr>
              <a:buSzPts val="3600"/>
              <a:buChar char="●"/>
            </a:pPr>
            <a:r>
              <a:rPr lang="en-US" sz="3600">
                <a:solidFill>
                  <a:srgbClr val="083566"/>
                </a:solidFill>
              </a:rPr>
              <a:t>Camera takes and saves a photo every minute to an attached SD card</a:t>
            </a:r>
            <a:endParaRPr sz="3600">
              <a:solidFill>
                <a:srgbClr val="083566"/>
              </a:solidFill>
            </a:endParaRPr>
          </a:p>
          <a:p>
            <a:pPr indent="-457200" lvl="0" marL="457200" rtl="0" algn="l">
              <a:lnSpc>
                <a:spcPct val="90000"/>
              </a:lnSpc>
              <a:spcBef>
                <a:spcPts val="0"/>
              </a:spcBef>
              <a:spcAft>
                <a:spcPts val="0"/>
              </a:spcAft>
              <a:buClr>
                <a:srgbClr val="083566"/>
              </a:buClr>
              <a:buSzPts val="3600"/>
              <a:buChar char="●"/>
            </a:pPr>
            <a:r>
              <a:rPr lang="en-US" sz="3600">
                <a:solidFill>
                  <a:srgbClr val="083566"/>
                </a:solidFill>
              </a:rPr>
              <a:t>Shaft can manually actuate the grabber but not remotely</a:t>
            </a:r>
            <a:endParaRPr sz="3600">
              <a:solidFill>
                <a:srgbClr val="083566"/>
              </a:solidFill>
            </a:endParaRPr>
          </a:p>
          <a:p>
            <a:pPr indent="0" lvl="0" marL="0" marR="0" rtl="0" algn="ctr">
              <a:lnSpc>
                <a:spcPct val="90000"/>
              </a:lnSpc>
              <a:spcBef>
                <a:spcPts val="0"/>
              </a:spcBef>
              <a:spcAft>
                <a:spcPts val="0"/>
              </a:spcAft>
              <a:buNone/>
            </a:pPr>
            <a:r>
              <a:t/>
            </a:r>
            <a:endParaRPr b="1" sz="4800">
              <a:solidFill>
                <a:srgbClr val="083566"/>
              </a:solidFill>
            </a:endParaRPr>
          </a:p>
          <a:p>
            <a:pPr indent="0" lvl="0" marL="1371600" marR="0" rtl="0" algn="l">
              <a:lnSpc>
                <a:spcPct val="90000"/>
              </a:lnSpc>
              <a:spcBef>
                <a:spcPts val="0"/>
              </a:spcBef>
              <a:spcAft>
                <a:spcPts val="0"/>
              </a:spcAft>
              <a:buNone/>
            </a:pPr>
            <a:r>
              <a:t/>
            </a:r>
            <a:endParaRPr b="1" sz="3600">
              <a:solidFill>
                <a:srgbClr val="083566"/>
              </a:solidFill>
            </a:endParaRPr>
          </a:p>
        </p:txBody>
      </p:sp>
      <p:sp>
        <p:nvSpPr>
          <p:cNvPr id="98" name="Google Shape;98;p13"/>
          <p:cNvSpPr/>
          <p:nvPr/>
        </p:nvSpPr>
        <p:spPr>
          <a:xfrm>
            <a:off x="15301000" y="25697425"/>
            <a:ext cx="12942600" cy="4328100"/>
          </a:xfrm>
          <a:prstGeom prst="roundRect">
            <a:avLst>
              <a:gd fmla="val 16667" name="adj"/>
            </a:avLst>
          </a:prstGeom>
          <a:solidFill>
            <a:schemeClr val="lt1">
              <a:alpha val="69800"/>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4800">
                <a:solidFill>
                  <a:srgbClr val="083566"/>
                </a:solidFill>
              </a:rPr>
              <a:t>References</a:t>
            </a:r>
            <a:endParaRPr b="1" sz="4800">
              <a:solidFill>
                <a:srgbClr val="083566"/>
              </a:solidFill>
            </a:endParaRPr>
          </a:p>
          <a:p>
            <a:pPr indent="0" lvl="0" marL="0" rtl="0" algn="l">
              <a:lnSpc>
                <a:spcPct val="90000"/>
              </a:lnSpc>
              <a:spcBef>
                <a:spcPts val="4400"/>
              </a:spcBef>
              <a:spcAft>
                <a:spcPts val="0"/>
              </a:spcAft>
              <a:buClr>
                <a:schemeClr val="dk1"/>
              </a:buClr>
              <a:buSzPts val="5400"/>
              <a:buFont typeface="Arial"/>
              <a:buNone/>
            </a:pPr>
            <a:r>
              <a:rPr lang="en-US" sz="3000">
                <a:solidFill>
                  <a:srgbClr val="083566"/>
                </a:solidFill>
              </a:rPr>
              <a:t>The Ocean Cleanup. (2019). </a:t>
            </a:r>
            <a:r>
              <a:rPr i="1" lang="en-US" sz="3000">
                <a:solidFill>
                  <a:srgbClr val="083566"/>
                </a:solidFill>
              </a:rPr>
              <a:t>The Ocean Cleanup Raises 21.7 Million USD in Donations to Start Pacific Cleanup Trials</a:t>
            </a:r>
            <a:r>
              <a:rPr lang="en-US" sz="3000">
                <a:solidFill>
                  <a:srgbClr val="083566"/>
                </a:solidFill>
              </a:rPr>
              <a:t>. [online] Available at: https://www.theoceancleanup.com/updates/the-ocean-cleanup-raises-217-million-usd-in-donations-to-start-pacific-cleanup-trials/ [Accessed 19 Apr. 2019].</a:t>
            </a:r>
            <a:endParaRPr sz="3000"/>
          </a:p>
        </p:txBody>
      </p:sp>
      <p:sp>
        <p:nvSpPr>
          <p:cNvPr id="99" name="Google Shape;99;p13"/>
          <p:cNvSpPr/>
          <p:nvPr/>
        </p:nvSpPr>
        <p:spPr>
          <a:xfrm>
            <a:off x="1366150" y="24032850"/>
            <a:ext cx="13167300" cy="5992500"/>
          </a:xfrm>
          <a:prstGeom prst="roundRect">
            <a:avLst>
              <a:gd fmla="val 16667" name="adj"/>
            </a:avLst>
          </a:prstGeom>
          <a:solidFill>
            <a:schemeClr val="lt1">
              <a:alpha val="69800"/>
            </a:schemeClr>
          </a:solidFill>
          <a:ln cap="flat" cmpd="sng" w="9525">
            <a:solidFill>
              <a:srgbClr val="0033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1" sz="4800">
              <a:solidFill>
                <a:srgbClr val="083566"/>
              </a:solidFill>
            </a:endParaRPr>
          </a:p>
          <a:p>
            <a:pPr indent="0" lvl="0" marL="0" marR="0" rtl="0" algn="ctr">
              <a:lnSpc>
                <a:spcPct val="90000"/>
              </a:lnSpc>
              <a:spcBef>
                <a:spcPts val="0"/>
              </a:spcBef>
              <a:spcAft>
                <a:spcPts val="0"/>
              </a:spcAft>
              <a:buNone/>
            </a:pPr>
            <a:r>
              <a:t/>
            </a:r>
            <a:endParaRPr b="1" sz="4800">
              <a:solidFill>
                <a:srgbClr val="083566"/>
              </a:solidFill>
            </a:endParaRPr>
          </a:p>
          <a:p>
            <a:pPr indent="0" lvl="0" marL="1371600" marR="0" rtl="0" algn="l">
              <a:lnSpc>
                <a:spcPct val="90000"/>
              </a:lnSpc>
              <a:spcBef>
                <a:spcPts val="0"/>
              </a:spcBef>
              <a:spcAft>
                <a:spcPts val="0"/>
              </a:spcAft>
              <a:buNone/>
            </a:pPr>
            <a:r>
              <a:t/>
            </a:r>
            <a:endParaRPr b="1" sz="3600">
              <a:solidFill>
                <a:srgbClr val="083566"/>
              </a:solidFill>
            </a:endParaRPr>
          </a:p>
          <a:p>
            <a:pPr indent="0" lvl="0" marL="1371600" marR="0" rtl="0" algn="l">
              <a:lnSpc>
                <a:spcPct val="90000"/>
              </a:lnSpc>
              <a:spcBef>
                <a:spcPts val="0"/>
              </a:spcBef>
              <a:spcAft>
                <a:spcPts val="0"/>
              </a:spcAft>
              <a:buNone/>
            </a:pPr>
            <a:r>
              <a:t/>
            </a:r>
            <a:endParaRPr b="1" sz="3600">
              <a:solidFill>
                <a:srgbClr val="083566"/>
              </a:solidFill>
            </a:endParaRPr>
          </a:p>
          <a:p>
            <a:pPr indent="0" lvl="0" marL="1371600" marR="0" rtl="0" algn="l">
              <a:lnSpc>
                <a:spcPct val="90000"/>
              </a:lnSpc>
              <a:spcBef>
                <a:spcPts val="0"/>
              </a:spcBef>
              <a:spcAft>
                <a:spcPts val="0"/>
              </a:spcAft>
              <a:buNone/>
            </a:pPr>
            <a:r>
              <a:t/>
            </a:r>
            <a:endParaRPr b="1" sz="3600">
              <a:solidFill>
                <a:srgbClr val="083566"/>
              </a:solidFill>
            </a:endParaRPr>
          </a:p>
          <a:p>
            <a:pPr indent="0" lvl="0" marL="1371600" marR="0" rtl="0" algn="l">
              <a:lnSpc>
                <a:spcPct val="90000"/>
              </a:lnSpc>
              <a:spcBef>
                <a:spcPts val="0"/>
              </a:spcBef>
              <a:spcAft>
                <a:spcPts val="0"/>
              </a:spcAft>
              <a:buNone/>
            </a:pPr>
            <a:r>
              <a:t/>
            </a:r>
            <a:endParaRPr b="1" sz="3600">
              <a:solidFill>
                <a:srgbClr val="083566"/>
              </a:solidFill>
            </a:endParaRPr>
          </a:p>
          <a:p>
            <a:pPr indent="0" lvl="0" marL="1371600" marR="0" rtl="0" algn="l">
              <a:lnSpc>
                <a:spcPct val="90000"/>
              </a:lnSpc>
              <a:spcBef>
                <a:spcPts val="0"/>
              </a:spcBef>
              <a:spcAft>
                <a:spcPts val="0"/>
              </a:spcAft>
              <a:buNone/>
            </a:pPr>
            <a:r>
              <a:t/>
            </a:r>
            <a:endParaRPr b="1" sz="3600">
              <a:solidFill>
                <a:srgbClr val="083566"/>
              </a:solidFill>
            </a:endParaRPr>
          </a:p>
          <a:p>
            <a:pPr indent="0" lvl="0" marL="0" marR="0" rtl="0" algn="l">
              <a:lnSpc>
                <a:spcPct val="90000"/>
              </a:lnSpc>
              <a:spcBef>
                <a:spcPts val="0"/>
              </a:spcBef>
              <a:spcAft>
                <a:spcPts val="0"/>
              </a:spcAft>
              <a:buNone/>
            </a:pPr>
            <a:r>
              <a:rPr b="1" lang="en-US" sz="3600">
                <a:solidFill>
                  <a:srgbClr val="083566"/>
                </a:solidFill>
              </a:rPr>
              <a:t>     Figure 1: Solar Panel			</a:t>
            </a:r>
            <a:endParaRPr b="1" sz="3600">
              <a:solidFill>
                <a:srgbClr val="083566"/>
              </a:solidFill>
            </a:endParaRPr>
          </a:p>
        </p:txBody>
      </p:sp>
      <p:pic>
        <p:nvPicPr>
          <p:cNvPr id="100" name="Google Shape;100;p13"/>
          <p:cNvPicPr preferRelativeResize="0"/>
          <p:nvPr/>
        </p:nvPicPr>
        <p:blipFill>
          <a:blip r:embed="rId6">
            <a:alphaModFix/>
          </a:blip>
          <a:stretch>
            <a:fillRect/>
          </a:stretch>
        </p:blipFill>
        <p:spPr>
          <a:xfrm>
            <a:off x="8556425" y="24327475"/>
            <a:ext cx="5411826" cy="3716450"/>
          </a:xfrm>
          <a:prstGeom prst="rect">
            <a:avLst/>
          </a:prstGeom>
          <a:noFill/>
          <a:ln cap="flat" cmpd="sng" w="9525">
            <a:solidFill>
              <a:srgbClr val="003366"/>
            </a:solidFill>
            <a:prstDash val="solid"/>
            <a:miter lim="8000"/>
            <a:headEnd len="sm" w="sm" type="none"/>
            <a:tailEnd len="sm" w="sm" type="none"/>
          </a:ln>
        </p:spPr>
      </p:pic>
      <p:pic>
        <p:nvPicPr>
          <p:cNvPr id="101" name="Google Shape;101;p13"/>
          <p:cNvPicPr preferRelativeResize="0"/>
          <p:nvPr/>
        </p:nvPicPr>
        <p:blipFill>
          <a:blip r:embed="rId7">
            <a:alphaModFix/>
          </a:blip>
          <a:stretch>
            <a:fillRect/>
          </a:stretch>
        </p:blipFill>
        <p:spPr>
          <a:xfrm rot="-5400000">
            <a:off x="2901749" y="23737151"/>
            <a:ext cx="3731600" cy="4912249"/>
          </a:xfrm>
          <a:prstGeom prst="rect">
            <a:avLst/>
          </a:prstGeom>
          <a:noFill/>
          <a:ln cap="flat" cmpd="sng" w="9525">
            <a:solidFill>
              <a:srgbClr val="003366"/>
            </a:solidFill>
            <a:prstDash val="solid"/>
            <a:miter lim="8000"/>
            <a:headEnd len="sm" w="sm" type="none"/>
            <a:tailEnd len="sm" w="sm" type="none"/>
          </a:ln>
        </p:spPr>
      </p:pic>
      <p:sp>
        <p:nvSpPr>
          <p:cNvPr id="102" name="Google Shape;102;p13"/>
          <p:cNvSpPr txBox="1"/>
          <p:nvPr/>
        </p:nvSpPr>
        <p:spPr>
          <a:xfrm>
            <a:off x="7223675" y="28119175"/>
            <a:ext cx="6712200" cy="1906200"/>
          </a:xfrm>
          <a:prstGeom prst="rect">
            <a:avLst/>
          </a:prstGeom>
          <a:noFill/>
          <a:ln>
            <a:noFill/>
          </a:ln>
        </p:spPr>
        <p:txBody>
          <a:bodyPr anchorCtr="0" anchor="t" bIns="91425" lIns="91425" spcFirstLastPara="1" rIns="91425" wrap="square" tIns="91425">
            <a:noAutofit/>
          </a:bodyPr>
          <a:lstStyle/>
          <a:p>
            <a:pPr indent="0" lvl="0" marL="1371600" rtl="0" algn="ctr">
              <a:lnSpc>
                <a:spcPct val="90000"/>
              </a:lnSpc>
              <a:spcBef>
                <a:spcPts val="0"/>
              </a:spcBef>
              <a:spcAft>
                <a:spcPts val="0"/>
              </a:spcAft>
              <a:buClr>
                <a:schemeClr val="dk1"/>
              </a:buClr>
              <a:buSzPts val="1100"/>
              <a:buFont typeface="Arial"/>
              <a:buNone/>
            </a:pPr>
            <a:r>
              <a:rPr b="1" lang="en-US" sz="3600">
                <a:solidFill>
                  <a:srgbClr val="083566"/>
                </a:solidFill>
              </a:rPr>
              <a:t>Figure 2: CAD Model of the Device</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